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71" r:id="rId5"/>
    <p:sldId id="260" r:id="rId6"/>
    <p:sldId id="261" r:id="rId7"/>
    <p:sldId id="262" r:id="rId8"/>
    <p:sldId id="266" r:id="rId9"/>
    <p:sldId id="275" r:id="rId10"/>
    <p:sldId id="274" r:id="rId11"/>
    <p:sldId id="272" r:id="rId12"/>
    <p:sldId id="273" r:id="rId13"/>
    <p:sldId id="276" r:id="rId14"/>
    <p:sldId id="277" r:id="rId15"/>
    <p:sldId id="278" r:id="rId16"/>
    <p:sldId id="279" r:id="rId17"/>
    <p:sldId id="281" r:id="rId18"/>
    <p:sldId id="268" r:id="rId19"/>
    <p:sldId id="269"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Таня" initials="Т"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19" autoAdjust="0"/>
    <p:restoredTop sz="94709" autoAdjust="0"/>
  </p:normalViewPr>
  <p:slideViewPr>
    <p:cSldViewPr>
      <p:cViewPr>
        <p:scale>
          <a:sx n="71" d="100"/>
          <a:sy n="71" d="100"/>
        </p:scale>
        <p:origin x="-744" y="-84"/>
      </p:cViewPr>
      <p:guideLst>
        <p:guide orient="horz" pos="2160"/>
        <p:guide pos="2880"/>
      </p:guideLst>
    </p:cSldViewPr>
  </p:slideViewPr>
  <p:outlineViewPr>
    <p:cViewPr>
      <p:scale>
        <a:sx n="33" d="100"/>
        <a:sy n="33" d="100"/>
      </p:scale>
      <p:origin x="0" y="94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79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200"/>
            </a:pPr>
            <a:r>
              <a:rPr lang="ru-RU" sz="2800" baseline="0" dirty="0"/>
              <a:t>Уровень развития творческого начала старших </a:t>
            </a:r>
            <a:r>
              <a:rPr lang="ru-RU" sz="2800" baseline="0" dirty="0" smtClean="0"/>
              <a:t>дошкольников</a:t>
            </a:r>
            <a:endParaRPr lang="en-US" sz="2800" baseline="0" dirty="0" smtClean="0"/>
          </a:p>
          <a:p>
            <a:pPr>
              <a:defRPr sz="1200"/>
            </a:pPr>
            <a:endParaRPr lang="ru-RU" sz="2800" dirty="0"/>
          </a:p>
        </c:rich>
      </c:tx>
      <c:layout>
        <c:manualLayout>
          <c:xMode val="edge"/>
          <c:yMode val="edge"/>
          <c:x val="0.1403831291921844"/>
          <c:y val="0"/>
        </c:manualLayout>
      </c:layout>
    </c:title>
    <c:plotArea>
      <c:layout>
        <c:manualLayout>
          <c:layoutTarget val="inner"/>
          <c:xMode val="edge"/>
          <c:yMode val="edge"/>
          <c:x val="0.26756221803889418"/>
          <c:y val="0.18947044339588243"/>
          <c:w val="0.40734276354744969"/>
          <c:h val="0.7261770612709314"/>
        </c:manualLayout>
      </c:layout>
      <c:pieChart>
        <c:varyColors val="1"/>
        <c:ser>
          <c:idx val="0"/>
          <c:order val="0"/>
          <c:tx>
            <c:strRef>
              <c:f>Лист1!$B$1</c:f>
              <c:strCache>
                <c:ptCount val="1"/>
                <c:pt idx="0">
                  <c:v>Оценка элементов фантазии старших дошкольников</c:v>
                </c:pt>
              </c:strCache>
            </c:strRef>
          </c:tx>
          <c:dLbls>
            <c:dLbl>
              <c:idx val="0"/>
              <c:layout>
                <c:manualLayout>
                  <c:x val="-0.19787693205016063"/>
                  <c:y val="-1.336100622826782E-2"/>
                </c:manualLayout>
              </c:layout>
              <c:tx>
                <c:rich>
                  <a:bodyPr/>
                  <a:lstStyle/>
                  <a:p>
                    <a:r>
                      <a:rPr lang="ru-RU" sz="2400" dirty="0"/>
                      <a:t>Средний
54%</a:t>
                    </a:r>
                  </a:p>
                </c:rich>
              </c:tx>
              <c:showCatName val="1"/>
              <c:showPercent val="1"/>
            </c:dLbl>
            <c:dLbl>
              <c:idx val="1"/>
              <c:layout>
                <c:manualLayout>
                  <c:x val="-3.1065665402935799E-2"/>
                  <c:y val="1.431717721006056E-2"/>
                </c:manualLayout>
              </c:layout>
              <c:tx>
                <c:rich>
                  <a:bodyPr/>
                  <a:lstStyle/>
                  <a:p>
                    <a:r>
                      <a:rPr lang="ru-RU" sz="2400" dirty="0"/>
                      <a:t>Низкий
8%</a:t>
                    </a:r>
                  </a:p>
                </c:rich>
              </c:tx>
              <c:showCatName val="1"/>
              <c:showPercent val="1"/>
            </c:dLbl>
            <c:dLbl>
              <c:idx val="2"/>
              <c:layout>
                <c:manualLayout>
                  <c:x val="0.16753665157321893"/>
                  <c:y val="0.12659140603044741"/>
                </c:manualLayout>
              </c:layout>
              <c:tx>
                <c:rich>
                  <a:bodyPr/>
                  <a:lstStyle/>
                  <a:p>
                    <a:r>
                      <a:rPr lang="ru-RU" sz="2400" dirty="0"/>
                      <a:t>Высокий 
38%</a:t>
                    </a:r>
                  </a:p>
                </c:rich>
              </c:tx>
              <c:showCatName val="1"/>
              <c:showPercent val="1"/>
            </c:dLbl>
            <c:showCatName val="1"/>
            <c:showPercent val="1"/>
            <c:showLeaderLines val="1"/>
          </c:dLbls>
          <c:cat>
            <c:strRef>
              <c:f>Лист1!$A$2:$A$5</c:f>
              <c:strCache>
                <c:ptCount val="3"/>
                <c:pt idx="0">
                  <c:v>Средний</c:v>
                </c:pt>
                <c:pt idx="1">
                  <c:v>Низкий</c:v>
                </c:pt>
                <c:pt idx="2">
                  <c:v>Высокий </c:v>
                </c:pt>
              </c:strCache>
            </c:strRef>
          </c:cat>
          <c:val>
            <c:numRef>
              <c:f>Лист1!$B$2:$B$5</c:f>
              <c:numCache>
                <c:formatCode>0%</c:formatCode>
                <c:ptCount val="4"/>
                <c:pt idx="0">
                  <c:v>0.54</c:v>
                </c:pt>
                <c:pt idx="1">
                  <c:v>8.0000000000000154E-2</c:v>
                </c:pt>
                <c:pt idx="2">
                  <c:v>0.3800000000000025</c:v>
                </c:pt>
              </c:numCache>
            </c:numRef>
          </c:val>
        </c:ser>
        <c:dLbls>
          <c:showCatName val="1"/>
          <c:showPercent val="1"/>
        </c:dLbls>
        <c:firstSliceAng val="0"/>
      </c:pieChart>
    </c:plotArea>
    <c:plotVisOnly val="1"/>
  </c:chart>
  <c:txPr>
    <a:bodyPr/>
    <a:lstStyle/>
    <a:p>
      <a:pPr>
        <a:defRPr sz="1400">
          <a:latin typeface="Times New Roman" pitchFamily="18" charset="0"/>
          <a:cs typeface="Times New Roman" pitchFamily="18" charset="0"/>
        </a:defRPr>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200"/>
            </a:pPr>
            <a:r>
              <a:rPr lang="ru-RU" sz="2800" baseline="0" dirty="0"/>
              <a:t>Уровень развития творческого начала старших дошкольников</a:t>
            </a:r>
            <a:endParaRPr lang="ru-RU" sz="2800" dirty="0"/>
          </a:p>
        </c:rich>
      </c:tx>
      <c:layout>
        <c:manualLayout>
          <c:xMode val="edge"/>
          <c:yMode val="edge"/>
          <c:x val="0.1650744872168757"/>
          <c:y val="4.0233452342185567E-2"/>
        </c:manualLayout>
      </c:layout>
    </c:title>
    <c:plotArea>
      <c:layout>
        <c:manualLayout>
          <c:layoutTarget val="inner"/>
          <c:xMode val="edge"/>
          <c:yMode val="edge"/>
          <c:x val="0.26756221803889418"/>
          <c:y val="0.18947044339588243"/>
          <c:w val="0.40734276354744969"/>
          <c:h val="0.7261770612709314"/>
        </c:manualLayout>
      </c:layout>
      <c:pieChart>
        <c:varyColors val="1"/>
        <c:ser>
          <c:idx val="0"/>
          <c:order val="0"/>
          <c:tx>
            <c:strRef>
              <c:f>Лист1!$B$1</c:f>
              <c:strCache>
                <c:ptCount val="1"/>
                <c:pt idx="0">
                  <c:v>Оценка элементов фантазии старших дошкольников</c:v>
                </c:pt>
              </c:strCache>
            </c:strRef>
          </c:tx>
          <c:dLbls>
            <c:dLbl>
              <c:idx val="0"/>
              <c:layout>
                <c:manualLayout>
                  <c:x val="-0.171642364148926"/>
                  <c:y val="-4.7712701923346333E-2"/>
                </c:manualLayout>
              </c:layout>
              <c:tx>
                <c:rich>
                  <a:bodyPr/>
                  <a:lstStyle/>
                  <a:p>
                    <a:r>
                      <a:rPr lang="ru-RU" sz="2400" dirty="0"/>
                      <a:t>Средний
54%</a:t>
                    </a:r>
                  </a:p>
                </c:rich>
              </c:tx>
              <c:showCatName val="1"/>
              <c:showPercent val="1"/>
            </c:dLbl>
            <c:dLbl>
              <c:idx val="1"/>
              <c:layout>
                <c:manualLayout>
                  <c:x val="-3.5695328207965296E-2"/>
                  <c:y val="8.7050098359758073E-3"/>
                </c:manualLayout>
              </c:layout>
              <c:showCatName val="1"/>
              <c:showPercent val="1"/>
            </c:dLbl>
            <c:dLbl>
              <c:idx val="2"/>
              <c:layout>
                <c:manualLayout>
                  <c:x val="0.18830647905122996"/>
                  <c:y val="5.2512963025722822E-2"/>
                </c:manualLayout>
              </c:layout>
              <c:tx>
                <c:rich>
                  <a:bodyPr/>
                  <a:lstStyle/>
                  <a:p>
                    <a:r>
                      <a:rPr lang="ru-RU" sz="2400" dirty="0"/>
                      <a:t>Высокий 
46%</a:t>
                    </a:r>
                  </a:p>
                </c:rich>
              </c:tx>
              <c:showCatName val="1"/>
              <c:showPercent val="1"/>
            </c:dLbl>
            <c:showCatName val="1"/>
            <c:showPercent val="1"/>
            <c:showLeaderLines val="1"/>
          </c:dLbls>
          <c:cat>
            <c:strRef>
              <c:f>Лист1!$A$2:$A$5</c:f>
              <c:strCache>
                <c:ptCount val="3"/>
                <c:pt idx="0">
                  <c:v>Средний</c:v>
                </c:pt>
                <c:pt idx="2">
                  <c:v>Высокий </c:v>
                </c:pt>
              </c:strCache>
            </c:strRef>
          </c:cat>
          <c:val>
            <c:numRef>
              <c:f>Лист1!$B$2:$B$5</c:f>
              <c:numCache>
                <c:formatCode>General</c:formatCode>
                <c:ptCount val="4"/>
                <c:pt idx="0" formatCode="0%">
                  <c:v>0.54</c:v>
                </c:pt>
                <c:pt idx="2" formatCode="0%">
                  <c:v>0.46</c:v>
                </c:pt>
              </c:numCache>
            </c:numRef>
          </c:val>
        </c:ser>
        <c:dLbls>
          <c:showCatName val="1"/>
          <c:showPercent val="1"/>
        </c:dLbls>
        <c:firstSliceAng val="0"/>
      </c:pieChart>
    </c:plotArea>
    <c:plotVisOnly val="1"/>
  </c:chart>
  <c:txPr>
    <a:bodyPr/>
    <a:lstStyle/>
    <a:p>
      <a:pPr>
        <a:defRPr sz="1400">
          <a:latin typeface="Times New Roman" pitchFamily="18" charset="0"/>
          <a:cs typeface="Times New Roman" pitchFamily="18" charset="0"/>
        </a:defRPr>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0.26756221803889418"/>
          <c:y val="0.18947044339588243"/>
          <c:w val="0.40734276354744969"/>
          <c:h val="0.7261770612709314"/>
        </c:manualLayout>
      </c:layout>
      <c:pieChart>
        <c:varyColors val="1"/>
        <c:ser>
          <c:idx val="0"/>
          <c:order val="0"/>
          <c:tx>
            <c:strRef>
              <c:f>Лист1!$B$1</c:f>
              <c:strCache>
                <c:ptCount val="1"/>
                <c:pt idx="0">
                  <c:v>Оценка элементов фантазии старших дошкольников</c:v>
                </c:pt>
              </c:strCache>
            </c:strRef>
          </c:tx>
          <c:dLbls>
            <c:dLbl>
              <c:idx val="0"/>
              <c:layout>
                <c:manualLayout>
                  <c:x val="-0.19958556619323831"/>
                  <c:y val="-0.10541289630849802"/>
                </c:manualLayout>
              </c:layout>
              <c:tx>
                <c:rich>
                  <a:bodyPr/>
                  <a:lstStyle/>
                  <a:p>
                    <a:r>
                      <a:rPr lang="ru-RU" sz="2400" dirty="0"/>
                      <a:t>Средний
54%</a:t>
                    </a:r>
                  </a:p>
                </c:rich>
              </c:tx>
              <c:showCatName val="1"/>
              <c:showPercent val="1"/>
            </c:dLbl>
            <c:dLbl>
              <c:idx val="1"/>
              <c:layout>
                <c:manualLayout>
                  <c:x val="-3.5695328207965296E-2"/>
                  <c:y val="8.7050098359758073E-3"/>
                </c:manualLayout>
              </c:layout>
              <c:tx>
                <c:rich>
                  <a:bodyPr/>
                  <a:lstStyle/>
                  <a:p>
                    <a:r>
                      <a:rPr lang="ru-RU" sz="2400" dirty="0"/>
                      <a:t>Низкий
8%</a:t>
                    </a:r>
                  </a:p>
                </c:rich>
              </c:tx>
              <c:showCatName val="1"/>
              <c:showPercent val="1"/>
            </c:dLbl>
            <c:dLbl>
              <c:idx val="2"/>
              <c:layout>
                <c:manualLayout>
                  <c:x val="0.18700232370400338"/>
                  <c:y val="0.11801425995552377"/>
                </c:manualLayout>
              </c:layout>
              <c:tx>
                <c:rich>
                  <a:bodyPr/>
                  <a:lstStyle/>
                  <a:p>
                    <a:r>
                      <a:rPr lang="ru-RU" sz="2400" dirty="0"/>
                      <a:t>Высокий 
38%</a:t>
                    </a:r>
                  </a:p>
                </c:rich>
              </c:tx>
              <c:showCatName val="1"/>
              <c:showPercent val="1"/>
            </c:dLbl>
            <c:showCatName val="1"/>
            <c:showPercent val="1"/>
            <c:showLeaderLines val="1"/>
          </c:dLbls>
          <c:cat>
            <c:strRef>
              <c:f>Лист1!$A$2:$A$5</c:f>
              <c:strCache>
                <c:ptCount val="3"/>
                <c:pt idx="0">
                  <c:v>Средний</c:v>
                </c:pt>
                <c:pt idx="1">
                  <c:v>Низкий</c:v>
                </c:pt>
                <c:pt idx="2">
                  <c:v>Высокий </c:v>
                </c:pt>
              </c:strCache>
            </c:strRef>
          </c:cat>
          <c:val>
            <c:numRef>
              <c:f>Лист1!$B$2:$B$5</c:f>
              <c:numCache>
                <c:formatCode>0%</c:formatCode>
                <c:ptCount val="4"/>
                <c:pt idx="0">
                  <c:v>0.54</c:v>
                </c:pt>
                <c:pt idx="1">
                  <c:v>8.0000000000000043E-2</c:v>
                </c:pt>
                <c:pt idx="2">
                  <c:v>0.3800000000000025</c:v>
                </c:pt>
              </c:numCache>
            </c:numRef>
          </c:val>
        </c:ser>
        <c:dLbls>
          <c:showCatName val="1"/>
          <c:showPercent val="1"/>
        </c:dLbls>
        <c:firstSliceAng val="0"/>
      </c:pieChart>
    </c:plotArea>
    <c:plotVisOnly val="1"/>
  </c:chart>
  <c:txPr>
    <a:bodyPr/>
    <a:lstStyle/>
    <a:p>
      <a:pPr>
        <a:defRPr sz="1400">
          <a:latin typeface="Times New Roman" pitchFamily="18" charset="0"/>
          <a:cs typeface="Times New Roman" pitchFamily="18" charset="0"/>
        </a:defRPr>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0.26756221803889418"/>
          <c:y val="0.18947044339588254"/>
          <c:w val="0.40734276354745019"/>
          <c:h val="0.7261770612709314"/>
        </c:manualLayout>
      </c:layout>
      <c:pieChart>
        <c:varyColors val="1"/>
        <c:ser>
          <c:idx val="0"/>
          <c:order val="0"/>
          <c:tx>
            <c:strRef>
              <c:f>Лист1!$B$1</c:f>
              <c:strCache>
                <c:ptCount val="1"/>
                <c:pt idx="0">
                  <c:v>Оценка элементов фантазии старших дошкольников</c:v>
                </c:pt>
              </c:strCache>
            </c:strRef>
          </c:tx>
          <c:dLbls>
            <c:dLbl>
              <c:idx val="0"/>
              <c:layout>
                <c:manualLayout>
                  <c:x val="-0.20534768998007691"/>
                  <c:y val="1.5763049611434463E-2"/>
                </c:manualLayout>
              </c:layout>
              <c:tx>
                <c:rich>
                  <a:bodyPr/>
                  <a:lstStyle/>
                  <a:p>
                    <a:r>
                      <a:rPr lang="ru-RU" sz="2400" dirty="0"/>
                      <a:t>Средний
54%</a:t>
                    </a:r>
                  </a:p>
                </c:rich>
              </c:tx>
              <c:showCatName val="1"/>
              <c:showPercent val="1"/>
            </c:dLbl>
            <c:dLbl>
              <c:idx val="1"/>
              <c:layout>
                <c:manualLayout>
                  <c:x val="-3.5695328207965296E-2"/>
                  <c:y val="8.7050098359758143E-3"/>
                </c:manualLayout>
              </c:layout>
              <c:showCatName val="1"/>
              <c:showPercent val="1"/>
            </c:dLbl>
            <c:dLbl>
              <c:idx val="2"/>
              <c:layout>
                <c:manualLayout>
                  <c:x val="0.20682864412134921"/>
                  <c:y val="3.50022627489157E-2"/>
                </c:manualLayout>
              </c:layout>
              <c:tx>
                <c:rich>
                  <a:bodyPr/>
                  <a:lstStyle/>
                  <a:p>
                    <a:r>
                      <a:rPr lang="ru-RU" sz="2400" dirty="0"/>
                      <a:t>Высокий 
46%</a:t>
                    </a:r>
                  </a:p>
                </c:rich>
              </c:tx>
              <c:showCatName val="1"/>
              <c:showPercent val="1"/>
            </c:dLbl>
            <c:showCatName val="1"/>
            <c:showPercent val="1"/>
            <c:showLeaderLines val="1"/>
          </c:dLbls>
          <c:cat>
            <c:strRef>
              <c:f>Лист1!$A$2:$A$5</c:f>
              <c:strCache>
                <c:ptCount val="3"/>
                <c:pt idx="0">
                  <c:v>Средний</c:v>
                </c:pt>
                <c:pt idx="2">
                  <c:v>Высокий </c:v>
                </c:pt>
              </c:strCache>
            </c:strRef>
          </c:cat>
          <c:val>
            <c:numRef>
              <c:f>Лист1!$B$2:$B$5</c:f>
              <c:numCache>
                <c:formatCode>General</c:formatCode>
                <c:ptCount val="4"/>
                <c:pt idx="0" formatCode="0%">
                  <c:v>0.54</c:v>
                </c:pt>
                <c:pt idx="2" formatCode="0%">
                  <c:v>0.46</c:v>
                </c:pt>
              </c:numCache>
            </c:numRef>
          </c:val>
        </c:ser>
        <c:dLbls>
          <c:showCatName val="1"/>
          <c:showPercent val="1"/>
        </c:dLbls>
        <c:firstSliceAng val="0"/>
      </c:pieChart>
    </c:plotArea>
    <c:plotVisOnly val="1"/>
  </c:chart>
  <c:txPr>
    <a:bodyPr/>
    <a:lstStyle/>
    <a:p>
      <a:pPr>
        <a:defRPr sz="1400">
          <a:latin typeface="Times New Roman" pitchFamily="18" charset="0"/>
          <a:cs typeface="Times New Roman" pitchFamily="18" charset="0"/>
        </a:defRPr>
      </a:pPr>
      <a:endParaRPr lang="ru-RU"/>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C3A673-0F2D-4B00-A809-F2C6AEE019B5}" type="datetimeFigureOut">
              <a:rPr lang="ru-RU" smtClean="0"/>
              <a:pPr/>
              <a:t>31.05.2012</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7B6FD1-3144-47BF-B49B-5F91B5C71626}" type="slidenum">
              <a:rPr lang="ru-RU" smtClean="0"/>
              <a:pPr/>
              <a:t>‹#›</a:t>
            </a:fld>
            <a:endParaRPr lang="ru-RU"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6A5029-0C4F-4620-BC28-DEB4B155598B}" type="datetimeFigureOut">
              <a:rPr lang="ru-RU" smtClean="0"/>
              <a:pPr/>
              <a:t>31.05.2012</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A71818-0F69-4BB5-9700-35170E13CC65}"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1A71818-0F69-4BB5-9700-35170E13CC65}" type="slidenum">
              <a:rPr lang="ru-RU" smtClean="0"/>
              <a:pPr/>
              <a:t>11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31.05.2012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31.05.2012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31.05.2012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31.05.2012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31.05.2012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31.05.2012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31.05.2012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31.05.2012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31.05.2012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31.05.2012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31.05.2012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75000"/>
              </a:schemeClr>
            </a:gs>
            <a:gs pos="50000">
              <a:schemeClr val="accent1">
                <a:tint val="44500"/>
                <a:satMod val="160000"/>
              </a:schemeClr>
            </a:gs>
            <a:gs pos="100000">
              <a:schemeClr val="accent1">
                <a:tint val="23500"/>
                <a:satMod val="160000"/>
              </a:schemeClr>
            </a:gs>
          </a:gsLst>
          <a:lin ang="156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31.05.2012</a:t>
            </a:fld>
            <a:endParaRPr lang="ru-RU" dirty="0"/>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1500174"/>
            <a:ext cx="7772400" cy="2500330"/>
          </a:xfrm>
        </p:spPr>
        <p:txBody>
          <a:bodyPr>
            <a:prstTxWarp prst="textDeflate">
              <a:avLst/>
            </a:prstTxWarp>
          </a:bodyPr>
          <a:lstStyle/>
          <a:p>
            <a:r>
              <a:rPr lang="ru-RU"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Здравствуйте</a:t>
            </a:r>
            <a:r>
              <a:rPr lang="ru-RU" dirty="0" smtClean="0">
                <a:effectLst>
                  <a:outerShdw blurRad="38100" dist="38100" dir="2700000" algn="tl">
                    <a:srgbClr val="000000">
                      <a:alpha val="43137"/>
                    </a:srgbClr>
                  </a:outerShdw>
                </a:effectLst>
              </a:rPr>
              <a:t> </a:t>
            </a:r>
            <a:endParaRPr lang="ru-RU" dirty="0">
              <a:effectLst>
                <a:outerShdw blurRad="38100" dist="38100" dir="2700000" algn="tl">
                  <a:srgbClr val="000000">
                    <a:alpha val="43137"/>
                  </a:srgbClr>
                </a:outerShdw>
              </a:effectLst>
            </a:endParaRPr>
          </a:p>
        </p:txBody>
      </p:sp>
    </p:spTree>
  </p:cSld>
  <p:clrMapOvr>
    <a:masterClrMapping/>
  </p:clrMapOvr>
  <p:transition spd="slow" advClick="0" advTm="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642918"/>
            <a:ext cx="8229600" cy="4525963"/>
          </a:xfrm>
        </p:spPr>
        <p:txBody>
          <a:bodyPr>
            <a:normAutofit/>
          </a:bodyPr>
          <a:lstStyle/>
          <a:p>
            <a:pPr indent="280988" algn="ctr">
              <a:buNone/>
            </a:pPr>
            <a:r>
              <a:rPr lang="ru-RU" sz="2800" b="1" dirty="0" smtClean="0"/>
              <a:t>Опытно-экспериментальная работа по развитию творческой активности у детей старшего дошкольного возраста в процессе сюжетно-ролевой игры</a:t>
            </a:r>
          </a:p>
          <a:p>
            <a:pPr indent="280988" algn="ctr">
              <a:buNone/>
            </a:pPr>
            <a:endParaRPr lang="ru-RU" sz="900" b="1" dirty="0" smtClean="0"/>
          </a:p>
          <a:p>
            <a:pPr indent="280988">
              <a:buNone/>
            </a:pPr>
            <a:r>
              <a:rPr lang="ru-RU" sz="2500" dirty="0" smtClean="0"/>
              <a:t>В педагогическом эксперименте участвовали дети старшего дошкольного возраста МАДОУ "Детский сад № 90 Оляпка" города Перми. </a:t>
            </a:r>
          </a:p>
          <a:p>
            <a:pPr indent="280988">
              <a:buNone/>
            </a:pPr>
            <a:r>
              <a:rPr lang="ru-RU" sz="2500" b="1" dirty="0" smtClean="0"/>
              <a:t>Количество участников: </a:t>
            </a:r>
            <a:r>
              <a:rPr lang="ru-RU" sz="2500" dirty="0" smtClean="0"/>
              <a:t>24 человека. </a:t>
            </a:r>
          </a:p>
          <a:p>
            <a:pPr indent="280988">
              <a:buNone/>
            </a:pPr>
            <a:r>
              <a:rPr lang="ru-RU" sz="2500" b="1" dirty="0" smtClean="0"/>
              <a:t>Период проведения: </a:t>
            </a:r>
            <a:r>
              <a:rPr lang="ru-RU" sz="2500" dirty="0" smtClean="0"/>
              <a:t>с 10 октября 2011 года по 28 апреля 2012 года.</a:t>
            </a:r>
          </a:p>
          <a:p>
            <a:pPr>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7"/>
          <p:cNvSpPr>
            <a:spLocks noGrp="1"/>
          </p:cNvSpPr>
          <p:nvPr>
            <p:ph idx="1"/>
          </p:nvPr>
        </p:nvSpPr>
        <p:spPr>
          <a:xfrm>
            <a:off x="500034" y="428604"/>
            <a:ext cx="8215370" cy="5115246"/>
          </a:xfrm>
          <a:prstGeom prst="rect">
            <a:avLst/>
          </a:prstGeom>
        </p:spPr>
        <p:txBody>
          <a:bodyPr wrap="square">
            <a:spAutoFit/>
          </a:bodyPr>
          <a:lstStyle/>
          <a:p>
            <a:pPr algn="ctr">
              <a:buNone/>
            </a:pPr>
            <a:r>
              <a:rPr lang="ru-RU" sz="2400" b="1" dirty="0" smtClean="0"/>
              <a:t>Констатирующий  этап</a:t>
            </a:r>
            <a:endParaRPr lang="ru-RU" sz="2400" dirty="0" smtClean="0"/>
          </a:p>
          <a:p>
            <a:pPr indent="122238">
              <a:buNone/>
            </a:pPr>
            <a:r>
              <a:rPr lang="en-US" dirty="0" smtClean="0"/>
              <a:t>  </a:t>
            </a:r>
            <a:r>
              <a:rPr lang="ru-RU" sz="2400" b="1" dirty="0" smtClean="0"/>
              <a:t>Цель: </a:t>
            </a:r>
            <a:r>
              <a:rPr lang="ru-RU" sz="2400" dirty="0" smtClean="0"/>
              <a:t>предварительная  диагностика уровня развития творческой активности у детей старшего дошкольного возраста.</a:t>
            </a:r>
          </a:p>
          <a:p>
            <a:pPr indent="396875">
              <a:buNone/>
            </a:pPr>
            <a:r>
              <a:rPr lang="ru-RU" sz="2400" b="1" dirty="0" smtClean="0"/>
              <a:t>Задачи: </a:t>
            </a:r>
          </a:p>
          <a:p>
            <a:pPr lvl="0"/>
            <a:r>
              <a:rPr lang="ru-RU" sz="2400" dirty="0" smtClean="0"/>
              <a:t>Подобрать диагностику на определение уровня развития творческой активности детей дошкольного возраста</a:t>
            </a:r>
          </a:p>
          <a:p>
            <a:pPr lvl="0"/>
            <a:r>
              <a:rPr lang="ru-RU" sz="2400" dirty="0" smtClean="0"/>
              <a:t>Провести диагностику для определения (выявления) уровня творческой активности.</a:t>
            </a:r>
          </a:p>
          <a:p>
            <a:pPr lvl="0"/>
            <a:r>
              <a:rPr lang="ru-RU" sz="2400" dirty="0" smtClean="0"/>
              <a:t>Проанализировать полученные результаты диагностики. </a:t>
            </a:r>
          </a:p>
          <a:p>
            <a:pPr indent="339725">
              <a:buNone/>
            </a:pPr>
            <a:r>
              <a:rPr lang="ru-RU" sz="2400" b="1" dirty="0" smtClean="0"/>
              <a:t>Период проведения этапа </a:t>
            </a:r>
            <a:r>
              <a:rPr lang="ru-RU" sz="2400" dirty="0" smtClean="0"/>
              <a:t>с 10 октября  2011 года по  15 октября 2011 года.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571480"/>
            <a:ext cx="8286808" cy="5214974"/>
          </a:xfrm>
        </p:spPr>
        <p:txBody>
          <a:bodyPr>
            <a:normAutofit fontScale="77500" lnSpcReduction="20000"/>
          </a:bodyPr>
          <a:lstStyle/>
          <a:p>
            <a:pPr algn="ctr">
              <a:buNone/>
            </a:pPr>
            <a:endParaRPr lang="en-US" i="1" dirty="0" smtClean="0"/>
          </a:p>
          <a:p>
            <a:pPr marL="58738" indent="347663">
              <a:buNone/>
            </a:pPr>
            <a:r>
              <a:rPr lang="ru-RU" b="1" dirty="0" smtClean="0"/>
              <a:t>Методика № 1  </a:t>
            </a:r>
            <a:r>
              <a:rPr lang="ru-RU" dirty="0" smtClean="0"/>
              <a:t>«</a:t>
            </a:r>
            <a:r>
              <a:rPr lang="ru-RU" dirty="0" err="1" smtClean="0"/>
              <a:t>Дорисовывание</a:t>
            </a:r>
            <a:r>
              <a:rPr lang="ru-RU" dirty="0" smtClean="0"/>
              <a:t> фигур» О.М. Дьяченко, направлена на определение уровня развития воображения, способности создавать оригинальные образы.</a:t>
            </a:r>
            <a:endParaRPr lang="en-US" dirty="0" smtClean="0"/>
          </a:p>
          <a:p>
            <a:pPr marL="58738" indent="347663">
              <a:buNone/>
            </a:pPr>
            <a:endParaRPr lang="en-US" dirty="0" smtClean="0"/>
          </a:p>
          <a:p>
            <a:pPr marL="58738" indent="347663">
              <a:buNone/>
            </a:pPr>
            <a:r>
              <a:rPr lang="ru-RU" b="1" dirty="0" smtClean="0"/>
              <a:t>Методика № 2 </a:t>
            </a:r>
            <a:r>
              <a:rPr lang="ru-RU" dirty="0" smtClean="0"/>
              <a:t> </a:t>
            </a:r>
            <a:r>
              <a:rPr lang="ru-RU" dirty="0" err="1" smtClean="0"/>
              <a:t>Е.А.Панько</a:t>
            </a:r>
            <a:r>
              <a:rPr lang="ru-RU" dirty="0" smtClean="0"/>
              <a:t> «Придумай игру» направлена, на выявление умений у старших дошкольников создавать новую игру, формулировать правила игры, распределять роли и предвидеть возможные ситуации.</a:t>
            </a:r>
          </a:p>
          <a:p>
            <a:pPr marL="58738" indent="347663">
              <a:buNone/>
            </a:pPr>
            <a:endParaRPr lang="en-US" b="1" dirty="0" smtClean="0"/>
          </a:p>
          <a:p>
            <a:pPr marL="58738" indent="347663">
              <a:buNone/>
            </a:pPr>
            <a:r>
              <a:rPr lang="ru-RU" b="1" dirty="0" smtClean="0"/>
              <a:t>Методика № 3 </a:t>
            </a:r>
            <a:r>
              <a:rPr lang="ru-RU" dirty="0" smtClean="0"/>
              <a:t>«Вербальная фантазия» (автор Р.С. </a:t>
            </a:r>
            <a:r>
              <a:rPr lang="ru-RU" dirty="0" err="1" smtClean="0"/>
              <a:t>Немов</a:t>
            </a:r>
            <a:r>
              <a:rPr lang="ru-RU" dirty="0" smtClean="0"/>
              <a:t>),   направленная на выявление творческой </a:t>
            </a:r>
          </a:p>
          <a:p>
            <a:pPr marL="58738" indent="34925">
              <a:buNone/>
            </a:pPr>
            <a:r>
              <a:rPr lang="ru-RU" dirty="0" smtClean="0"/>
              <a:t>активности</a:t>
            </a:r>
          </a:p>
          <a:p>
            <a:pPr algn="ctr">
              <a:buNone/>
            </a:pPr>
            <a:endParaRPr lang="en-US" b="1" dirty="0" smtClean="0"/>
          </a:p>
          <a:p>
            <a:pPr algn="ctr">
              <a:buNone/>
            </a:pPr>
            <a:endParaRPr lang="en-US" b="1" dirty="0" smtClean="0"/>
          </a:p>
          <a:p>
            <a:pPr algn="ctr">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5"/>
          <p:cNvGraphicFramePr>
            <a:graphicFrameLocks noGrp="1"/>
          </p:cNvGraphicFramePr>
          <p:nvPr>
            <p:ph idx="1"/>
          </p:nvPr>
        </p:nvGraphicFramePr>
        <p:xfrm>
          <a:off x="428625" y="642938"/>
          <a:ext cx="8229600" cy="53578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642918"/>
            <a:ext cx="8286808" cy="5643602"/>
          </a:xfrm>
        </p:spPr>
        <p:txBody>
          <a:bodyPr>
            <a:normAutofit fontScale="92500" lnSpcReduction="10000"/>
          </a:bodyPr>
          <a:lstStyle/>
          <a:p>
            <a:pPr algn="ctr">
              <a:buNone/>
            </a:pPr>
            <a:r>
              <a:rPr lang="ru-RU" b="1" dirty="0" smtClean="0"/>
              <a:t>   </a:t>
            </a:r>
            <a:r>
              <a:rPr lang="ru-RU" sz="3300" b="1" dirty="0" smtClean="0"/>
              <a:t>Формирующий этап </a:t>
            </a:r>
            <a:r>
              <a:rPr lang="ru-RU" sz="3300" dirty="0" smtClean="0"/>
              <a:t> </a:t>
            </a:r>
            <a:endParaRPr lang="en-US" sz="3300" dirty="0" smtClean="0"/>
          </a:p>
          <a:p>
            <a:pPr algn="ctr">
              <a:buNone/>
            </a:pPr>
            <a:endParaRPr lang="ru-RU" sz="1300" dirty="0" smtClean="0"/>
          </a:p>
          <a:p>
            <a:pPr marL="58738" indent="508000">
              <a:buNone/>
            </a:pPr>
            <a:r>
              <a:rPr lang="ru-RU" sz="2900" b="1" dirty="0" smtClean="0"/>
              <a:t>Цель: </a:t>
            </a:r>
            <a:r>
              <a:rPr lang="ru-RU" sz="2900" dirty="0" smtClean="0"/>
              <a:t>проведение сюжетно-ролевых  игр,    направленных на повышение творческой активности  у детей старшего дошкольного возраста. </a:t>
            </a:r>
          </a:p>
          <a:p>
            <a:pPr marL="58738" indent="508000">
              <a:buNone/>
            </a:pPr>
            <a:r>
              <a:rPr lang="ru-RU" sz="2900" b="1" dirty="0" smtClean="0"/>
              <a:t>Задачи: </a:t>
            </a:r>
          </a:p>
          <a:p>
            <a:pPr marL="58738" lvl="0" indent="304800"/>
            <a:r>
              <a:rPr lang="ru-RU" sz="2900" dirty="0" smtClean="0"/>
              <a:t>Создать эмоционально-благополучную атмосферу для детей.</a:t>
            </a:r>
          </a:p>
          <a:p>
            <a:pPr marL="58738" lvl="0" indent="304800"/>
            <a:r>
              <a:rPr lang="ru-RU" sz="2900" dirty="0" smtClean="0"/>
              <a:t>Разработать серию сюжетно-ролевых игр.</a:t>
            </a:r>
          </a:p>
          <a:p>
            <a:pPr marL="58738" lvl="0" indent="304800"/>
            <a:r>
              <a:rPr lang="ru-RU" sz="2900" dirty="0" smtClean="0"/>
              <a:t>Провести серию сюжетно-ролевых игр на повышение уровня творческой активности.</a:t>
            </a:r>
          </a:p>
          <a:p>
            <a:pPr marL="58738" indent="304800">
              <a:buNone/>
            </a:pPr>
            <a:r>
              <a:rPr lang="ru-RU" sz="2900" b="1" dirty="0" smtClean="0"/>
              <a:t>Период проведения </a:t>
            </a:r>
            <a:r>
              <a:rPr lang="ru-RU" sz="2900" dirty="0" smtClean="0"/>
              <a:t>этапа с 16 октября  2011 года по 20 апреля 2012 года.</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357166"/>
            <a:ext cx="8229600" cy="4525963"/>
          </a:xfrm>
        </p:spPr>
        <p:txBody>
          <a:bodyPr>
            <a:normAutofit fontScale="77500" lnSpcReduction="20000"/>
          </a:bodyPr>
          <a:lstStyle/>
          <a:p>
            <a:pPr algn="ctr">
              <a:buNone/>
            </a:pPr>
            <a:endParaRPr lang="en-US" b="1" dirty="0" smtClean="0"/>
          </a:p>
          <a:p>
            <a:pPr algn="ctr">
              <a:buNone/>
            </a:pPr>
            <a:r>
              <a:rPr lang="ru-RU" sz="3300" b="1" dirty="0" smtClean="0"/>
              <a:t>Контрольный этап </a:t>
            </a:r>
            <a:r>
              <a:rPr lang="ru-RU" dirty="0" smtClean="0"/>
              <a:t> </a:t>
            </a:r>
            <a:endParaRPr lang="en-US" dirty="0" smtClean="0"/>
          </a:p>
          <a:p>
            <a:pPr algn="ctr">
              <a:buNone/>
            </a:pPr>
            <a:endParaRPr lang="ru-RU" sz="900" dirty="0" smtClean="0"/>
          </a:p>
          <a:p>
            <a:pPr marL="115888" indent="290513">
              <a:buNone/>
            </a:pPr>
            <a:r>
              <a:rPr lang="ru-RU" b="1" dirty="0" smtClean="0"/>
              <a:t>Цель:  </a:t>
            </a:r>
            <a:r>
              <a:rPr lang="ru-RU" dirty="0" smtClean="0"/>
              <a:t>повторная диагностика уровня развития творческой активности.</a:t>
            </a:r>
            <a:endParaRPr lang="en-US" dirty="0" smtClean="0"/>
          </a:p>
          <a:p>
            <a:pPr marL="115888" indent="290513">
              <a:buNone/>
            </a:pPr>
            <a:endParaRPr lang="ru-RU" dirty="0" smtClean="0"/>
          </a:p>
          <a:p>
            <a:pPr marL="115888" indent="290513">
              <a:buNone/>
            </a:pPr>
            <a:r>
              <a:rPr lang="ru-RU" b="1" dirty="0" smtClean="0"/>
              <a:t>Задачи:</a:t>
            </a:r>
          </a:p>
          <a:p>
            <a:pPr marL="115888" lvl="0" indent="290513"/>
            <a:r>
              <a:rPr lang="ru-RU" dirty="0" smtClean="0"/>
              <a:t>Проанализировать результаты диагностики на начало эксперимента и после проведения серии сюжетно-ролевых игр.</a:t>
            </a:r>
            <a:endParaRPr lang="en-US" dirty="0" smtClean="0"/>
          </a:p>
          <a:p>
            <a:pPr marL="115888" lvl="0" indent="290513">
              <a:buNone/>
            </a:pPr>
            <a:endParaRPr lang="ru-RU" dirty="0" smtClean="0"/>
          </a:p>
          <a:p>
            <a:pPr marL="115888" indent="290513">
              <a:buNone/>
            </a:pPr>
            <a:r>
              <a:rPr lang="ru-RU" b="1" dirty="0" smtClean="0"/>
              <a:t>Период проведения </a:t>
            </a:r>
            <a:r>
              <a:rPr lang="ru-RU" dirty="0" smtClean="0"/>
              <a:t>этапа с 23 апреля 2012  года по 27 апреля 2012 года</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9"/>
          <p:cNvGraphicFramePr>
            <a:graphicFrameLocks noGrp="1"/>
          </p:cNvGraphicFramePr>
          <p:nvPr>
            <p:ph idx="1"/>
          </p:nvPr>
        </p:nvGraphicFramePr>
        <p:xfrm>
          <a:off x="285720" y="571480"/>
          <a:ext cx="8229600" cy="54292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Уровень развития творческого начала старших дошкольников</a:t>
            </a:r>
            <a:endParaRPr lang="ru-RU" sz="2400" b="1" dirty="0"/>
          </a:p>
        </p:txBody>
      </p:sp>
      <p:sp>
        <p:nvSpPr>
          <p:cNvPr id="8" name="Содержимое 7"/>
          <p:cNvSpPr>
            <a:spLocks noGrp="1"/>
          </p:cNvSpPr>
          <p:nvPr>
            <p:ph idx="1"/>
          </p:nvPr>
        </p:nvSpPr>
        <p:spPr/>
        <p:txBody>
          <a:bodyPr>
            <a:normAutofit/>
          </a:bodyPr>
          <a:lstStyle/>
          <a:p>
            <a:pPr algn="ctr">
              <a:buNone/>
            </a:pPr>
            <a:r>
              <a:rPr lang="ru-RU" sz="2400" b="1" dirty="0" smtClean="0"/>
              <a:t>В начале эксперимента               В конце эксперимента</a:t>
            </a:r>
            <a:endParaRPr lang="ru-RU" sz="2400" b="1" dirty="0"/>
          </a:p>
        </p:txBody>
      </p:sp>
      <p:graphicFrame>
        <p:nvGraphicFramePr>
          <p:cNvPr id="9" name="Объект 10"/>
          <p:cNvGraphicFramePr/>
          <p:nvPr/>
        </p:nvGraphicFramePr>
        <p:xfrm>
          <a:off x="-1000164" y="857232"/>
          <a:ext cx="6929454" cy="52864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Диаграмма 9"/>
          <p:cNvGraphicFramePr/>
          <p:nvPr/>
        </p:nvGraphicFramePr>
        <p:xfrm>
          <a:off x="3500430" y="714356"/>
          <a:ext cx="7000892" cy="564357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214554"/>
            <a:ext cx="8229600" cy="1143000"/>
          </a:xfrm>
        </p:spPr>
        <p:txBody>
          <a:bodyPr>
            <a:noAutofit/>
          </a:bodyPr>
          <a:lstStyle/>
          <a:p>
            <a:r>
              <a:rPr lang="ru-RU" sz="4000" dirty="0" smtClean="0"/>
              <a:t/>
            </a:r>
            <a:br>
              <a:rPr lang="ru-RU" sz="4000" dirty="0" smtClean="0"/>
            </a:br>
            <a:r>
              <a:rPr lang="ru-RU" sz="4000" dirty="0" smtClean="0"/>
              <a:t/>
            </a:r>
            <a:br>
              <a:rPr lang="ru-RU" sz="4000" dirty="0" smtClean="0"/>
            </a:br>
            <a:r>
              <a:rPr lang="ru-RU" sz="4000" b="1" dirty="0" smtClean="0">
                <a:latin typeface="+mn-lt"/>
              </a:rPr>
              <a:t>«</a:t>
            </a:r>
            <a:r>
              <a:rPr lang="ru-RU" sz="2800" b="1" dirty="0" smtClean="0">
                <a:latin typeface="+mn-lt"/>
              </a:rPr>
              <a:t>Без игры нет и не может быть полноценного умственного развития. Игра – это огромное светлое окно, через которое в духовный мир ребенка вливается живительный поток представлений, понятий. Игра – это искра, зажигающая огонек пытливости и любознательности».</a:t>
            </a:r>
            <a:r>
              <a:rPr lang="ru-RU" sz="2800" b="1" dirty="0" smtClean="0"/>
              <a:t/>
            </a:r>
            <a:br>
              <a:rPr lang="ru-RU" sz="2800" b="1" dirty="0" smtClean="0"/>
            </a:br>
            <a:r>
              <a:rPr lang="ru-RU" sz="4000" b="1" dirty="0" smtClean="0"/>
              <a:t/>
            </a:r>
            <a:br>
              <a:rPr lang="ru-RU" sz="4000" b="1" dirty="0" smtClean="0"/>
            </a:br>
            <a:endParaRPr lang="ru-RU" sz="4000" b="1"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Прямоугольник 6"/>
          <p:cNvSpPr/>
          <p:nvPr/>
        </p:nvSpPr>
        <p:spPr>
          <a:xfrm>
            <a:off x="4786314" y="4643446"/>
            <a:ext cx="4071966" cy="523220"/>
          </a:xfrm>
          <a:prstGeom prst="rect">
            <a:avLst/>
          </a:prstGeom>
        </p:spPr>
        <p:txBody>
          <a:bodyPr wrap="square">
            <a:spAutoFit/>
          </a:bodyPr>
          <a:lstStyle/>
          <a:p>
            <a:r>
              <a:rPr lang="ru-RU" sz="2800" b="1" dirty="0" smtClean="0"/>
              <a:t>В.А.   </a:t>
            </a:r>
            <a:r>
              <a:rPr lang="ru-RU" sz="2800" b="1" dirty="0" smtClean="0">
                <a:solidFill>
                  <a:prstClr val="black"/>
                </a:solidFill>
                <a:ea typeface="+mj-ea"/>
                <a:cs typeface="+mj-cs"/>
              </a:rPr>
              <a:t>Сухомлинский. </a:t>
            </a:r>
            <a:endParaRPr lang="ru-RU" sz="2800" b="1" dirty="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ctrTitle"/>
          </p:nvPr>
        </p:nvSpPr>
        <p:spPr>
          <a:xfrm>
            <a:off x="428596" y="1071546"/>
            <a:ext cx="8358246" cy="2714644"/>
          </a:xfrm>
        </p:spPr>
        <p:txBody>
          <a:bodyPr>
            <a:prstTxWarp prst="textDeflate">
              <a:avLst/>
            </a:prstTxWarp>
          </a:bodyPr>
          <a:lstStyle/>
          <a:p>
            <a:r>
              <a:rPr lang="ru-RU"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Спасибо за внимание</a:t>
            </a:r>
            <a:endParaRPr lang="ru-RU"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Подзаголовок 7"/>
          <p:cNvSpPr>
            <a:spLocks noGrp="1"/>
          </p:cNvSpPr>
          <p:nvPr>
            <p:ph type="subTitle" idx="1"/>
          </p:nvPr>
        </p:nvSpPr>
        <p:spPr>
          <a:xfrm>
            <a:off x="3214678" y="3786190"/>
            <a:ext cx="5572164" cy="2286016"/>
          </a:xfrm>
        </p:spPr>
        <p:txBody>
          <a:bodyPr>
            <a:normAutofit fontScale="77500" lnSpcReduction="20000"/>
          </a:bodyPr>
          <a:lstStyle/>
          <a:p>
            <a:pPr algn="l"/>
            <a:r>
              <a:rPr lang="ru-RU" sz="3100" dirty="0" smtClean="0">
                <a:solidFill>
                  <a:schemeClr val="tx1"/>
                </a:solidFill>
                <a:latin typeface="Times New Roman" pitchFamily="18" charset="0"/>
                <a:cs typeface="Times New Roman" pitchFamily="18" charset="0"/>
              </a:rPr>
              <a:t>Презентацию подготовила</a:t>
            </a:r>
            <a:r>
              <a:rPr lang="ru-RU" sz="3100" dirty="0" smtClean="0">
                <a:solidFill>
                  <a:schemeClr val="tx1"/>
                </a:solidFill>
              </a:rPr>
              <a:t> </a:t>
            </a:r>
            <a:endParaRPr lang="ru-RU" sz="3100" dirty="0" smtClean="0">
              <a:solidFill>
                <a:schemeClr val="tx1"/>
              </a:solidFill>
              <a:latin typeface="Times New Roman" pitchFamily="18" charset="0"/>
              <a:cs typeface="Times New Roman" pitchFamily="18" charset="0"/>
            </a:endParaRPr>
          </a:p>
          <a:p>
            <a:pPr algn="l"/>
            <a:r>
              <a:rPr lang="ru-RU" sz="3100" dirty="0" smtClean="0">
                <a:solidFill>
                  <a:schemeClr val="tx1"/>
                </a:solidFill>
              </a:rPr>
              <a:t>Студентка  </a:t>
            </a:r>
            <a:r>
              <a:rPr lang="en-US" sz="3100" dirty="0" smtClean="0">
                <a:solidFill>
                  <a:schemeClr val="tx1"/>
                </a:solidFill>
              </a:rPr>
              <a:t>VI</a:t>
            </a:r>
            <a:r>
              <a:rPr lang="ru-RU" sz="3100" dirty="0" smtClean="0">
                <a:solidFill>
                  <a:schemeClr val="tx1"/>
                </a:solidFill>
              </a:rPr>
              <a:t> курса, группа 62</a:t>
            </a:r>
          </a:p>
          <a:p>
            <a:pPr algn="l"/>
            <a:r>
              <a:rPr lang="ru-RU" sz="3100" dirty="0" smtClean="0">
                <a:solidFill>
                  <a:schemeClr val="tx1"/>
                </a:solidFill>
              </a:rPr>
              <a:t>Специальность 050704 – Дошкольное образование</a:t>
            </a:r>
          </a:p>
          <a:p>
            <a:pPr algn="l"/>
            <a:r>
              <a:rPr lang="ru-RU" sz="3100" b="1" i="1" dirty="0" smtClean="0">
                <a:solidFill>
                  <a:schemeClr val="tx1"/>
                </a:solidFill>
              </a:rPr>
              <a:t>Куликова Татьяна Александровна</a:t>
            </a:r>
            <a:endParaRPr lang="ru-RU" sz="3100" dirty="0" smtClean="0">
              <a:solidFill>
                <a:schemeClr val="tx1"/>
              </a:solidFill>
            </a:endParaRPr>
          </a:p>
          <a:p>
            <a:pPr algn="l"/>
            <a:r>
              <a:rPr lang="ru-RU" sz="3100" dirty="0" smtClean="0">
                <a:solidFill>
                  <a:schemeClr val="tx1"/>
                </a:solidFill>
              </a:rPr>
              <a:t>Форма обучения: заочная </a:t>
            </a:r>
          </a:p>
          <a:p>
            <a:pPr algn="l"/>
            <a:endParaRPr lang="ru-RU" sz="6000" dirty="0" smtClean="0"/>
          </a:p>
          <a:p>
            <a:pPr algn="l"/>
            <a:endParaRPr lang="ru-RU" sz="2400" dirty="0" smtClean="0"/>
          </a:p>
          <a:p>
            <a:pPr algn="l"/>
            <a:endParaRPr lang="ru-RU" sz="2400" dirty="0">
              <a:solidFill>
                <a:schemeClr val="tx1"/>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357430"/>
            <a:ext cx="8501122" cy="1428760"/>
          </a:xfrm>
        </p:spPr>
        <p:txBody>
          <a:bodyPr>
            <a:noAutofit/>
          </a:bodyPr>
          <a:lstStyle/>
          <a:p>
            <a:r>
              <a:rPr lang="ru-RU" sz="3200" b="1" dirty="0" smtClean="0">
                <a:latin typeface="+mn-lt"/>
              </a:rPr>
              <a:t>ВЛИЯНИЕ СЮЖЕТНО - РОЛЕВОЙ  ИГРЫ НА  РАЗВИТИЕ  ТВОРЧЕСКОЙ АКТИВНОСТИ  У  ДЕТЕЙ  СТАРШЕГО ДОШКОЛЬНОГО  ВОЗРАСТА  В УСЛОВИЯХ  ДОШКОЛЬНОГО ОБРАЗОВАТЕЛЬНОГО  УЧРЕЖДЕНИЯ </a:t>
            </a:r>
            <a:endParaRPr lang="ru-RU" sz="3200" dirty="0">
              <a:effectLst>
                <a:outerShdw blurRad="38100" dist="38100" dir="2700000" algn="tl">
                  <a:srgbClr val="000000">
                    <a:alpha val="43137"/>
                  </a:srgbClr>
                </a:outerShdw>
              </a:effectLst>
              <a:latin typeface="+mn-lt"/>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3286124"/>
            <a:ext cx="8229600" cy="1143000"/>
          </a:xfrm>
        </p:spPr>
        <p:txBody>
          <a:bodyPr>
            <a:normAutofit fontScale="90000"/>
          </a:bodyPr>
          <a:lstStyle/>
          <a:p>
            <a:pPr indent="363538" algn="just"/>
            <a:r>
              <a:rPr lang="ru-RU" sz="2800" b="1" dirty="0" smtClean="0">
                <a:latin typeface="+mn-lt"/>
              </a:rPr>
              <a:t>Актуальность</a:t>
            </a:r>
            <a:r>
              <a:rPr lang="ru-RU" sz="2800" dirty="0" smtClean="0">
                <a:latin typeface="+mn-lt"/>
              </a:rPr>
              <a:t> исследования объясняется тем, что формирование творчески активной личности, обладающей способностью эффективно и нестандартно решать жизненные проблемы, закладывается в детстве и является условие последующего развития личности человека, его успешной творческой деятельности. В связи с этим перед детскими образовательными учреждениями встает важная задача развития творческого потенциала подрастающего поколения. Одним из направлений психического развития ребенка является развитие различных сторон личности, ориентированное, прежде всего, на развитие творческой активности.</a:t>
            </a:r>
            <a:r>
              <a:rPr lang="ru-RU" sz="2800" dirty="0" smtClean="0"/>
              <a:t/>
            </a:r>
            <a:br>
              <a:rPr lang="ru-RU" sz="2800" dirty="0" smtClean="0"/>
            </a:br>
            <a:r>
              <a:rPr lang="ru-RU" sz="2800" b="1" dirty="0" smtClean="0"/>
              <a:t> </a:t>
            </a:r>
            <a:r>
              <a:rPr lang="ru-RU" dirty="0" smtClean="0"/>
              <a:t/>
            </a:r>
            <a:br>
              <a:rPr lang="ru-RU" dirty="0" smtClean="0"/>
            </a:br>
            <a:endParaRPr lang="ru-RU" dirty="0">
              <a:solidFill>
                <a:schemeClr val="bg1"/>
              </a:solidFill>
              <a:latin typeface="Garamond" pitchFamily="18" charset="0"/>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928802"/>
            <a:ext cx="8229600" cy="1143000"/>
          </a:xfrm>
        </p:spPr>
        <p:txBody>
          <a:bodyPr>
            <a:normAutofit fontScale="90000"/>
          </a:bodyPr>
          <a:lstStyle/>
          <a:p>
            <a:pPr indent="363538" algn="l"/>
            <a:r>
              <a:rPr lang="ru-RU" sz="2400" b="1" dirty="0" smtClean="0">
                <a:latin typeface="+mn-lt"/>
              </a:rPr>
              <a:t/>
            </a:r>
            <a:br>
              <a:rPr lang="ru-RU" sz="2400" b="1" dirty="0" smtClean="0">
                <a:latin typeface="+mn-lt"/>
              </a:rPr>
            </a:br>
            <a:r>
              <a:rPr lang="ru-RU" sz="2400" b="1" dirty="0" smtClean="0">
                <a:latin typeface="+mn-lt"/>
              </a:rPr>
              <a:t/>
            </a:r>
            <a:br>
              <a:rPr lang="ru-RU" sz="2400" b="1" dirty="0" smtClean="0">
                <a:latin typeface="+mn-lt"/>
              </a:rPr>
            </a:br>
            <a:r>
              <a:rPr lang="ru-RU" sz="2400" b="1" dirty="0" smtClean="0">
                <a:latin typeface="+mn-lt"/>
              </a:rPr>
              <a:t/>
            </a:r>
            <a:br>
              <a:rPr lang="ru-RU" sz="2400" b="1" dirty="0" smtClean="0">
                <a:latin typeface="+mn-lt"/>
              </a:rPr>
            </a:br>
            <a:r>
              <a:rPr lang="ru-RU" sz="2400" b="1" dirty="0" smtClean="0">
                <a:latin typeface="+mn-lt"/>
              </a:rPr>
              <a:t/>
            </a:r>
            <a:br>
              <a:rPr lang="ru-RU" sz="2400" b="1" dirty="0" smtClean="0">
                <a:latin typeface="+mn-lt"/>
              </a:rPr>
            </a:br>
            <a:r>
              <a:rPr lang="ru-RU" sz="3100" b="1" dirty="0" smtClean="0">
                <a:latin typeface="+mn-lt"/>
              </a:rPr>
              <a:t>                                 Противоречия </a:t>
            </a:r>
            <a:r>
              <a:rPr lang="ru-RU" sz="2700" b="1" dirty="0" smtClean="0">
                <a:latin typeface="+mn-lt"/>
              </a:rPr>
              <a:t/>
            </a:r>
            <a:br>
              <a:rPr lang="ru-RU" sz="2700" b="1" dirty="0" smtClean="0">
                <a:latin typeface="+mn-lt"/>
              </a:rPr>
            </a:br>
            <a:r>
              <a:rPr lang="ru-RU" sz="2700" dirty="0" smtClean="0">
                <a:latin typeface="+mn-lt"/>
              </a:rPr>
              <a:t/>
            </a:r>
            <a:br>
              <a:rPr lang="ru-RU" sz="2700" dirty="0" smtClean="0">
                <a:latin typeface="+mn-lt"/>
              </a:rPr>
            </a:br>
            <a:r>
              <a:rPr lang="ru-RU" sz="2700" dirty="0" smtClean="0">
                <a:latin typeface="+mn-lt"/>
              </a:rPr>
              <a:t>    </a:t>
            </a:r>
            <a:r>
              <a:rPr lang="ru-RU" sz="2800" b="1" dirty="0" smtClean="0">
                <a:latin typeface="+mn-lt"/>
              </a:rPr>
              <a:t>1. </a:t>
            </a:r>
            <a:r>
              <a:rPr lang="ru-RU" sz="2800" dirty="0" smtClean="0">
                <a:latin typeface="+mn-lt"/>
              </a:rPr>
              <a:t>Между   социальной   обстановкой,   требующей   умения самостоятельно   и   творчески   решать   возникшие   проблемы,   и   сохранившимся   характером   прежней  регламентированной системы воспитания;</a:t>
            </a:r>
            <a:br>
              <a:rPr lang="ru-RU" sz="2800" dirty="0" smtClean="0">
                <a:latin typeface="+mn-lt"/>
              </a:rPr>
            </a:br>
            <a:r>
              <a:rPr lang="ru-RU" sz="2800" b="1" dirty="0" smtClean="0">
                <a:latin typeface="+mn-lt"/>
              </a:rPr>
              <a:t>     2. </a:t>
            </a:r>
            <a:r>
              <a:rPr lang="ru-RU" sz="2800" dirty="0" smtClean="0">
                <a:latin typeface="+mn-lt"/>
              </a:rPr>
              <a:t>Между   стремление   детей  к  самореализации  в  различных видах творческой деятельности  и  отсутствием   соответствующих условий;  </a:t>
            </a:r>
            <a:br>
              <a:rPr lang="ru-RU" sz="2800" dirty="0" smtClean="0">
                <a:latin typeface="+mn-lt"/>
              </a:rPr>
            </a:br>
            <a:r>
              <a:rPr lang="ru-RU" sz="2800" dirty="0" smtClean="0">
                <a:latin typeface="+mn-lt"/>
              </a:rPr>
              <a:t>    </a:t>
            </a:r>
            <a:r>
              <a:rPr lang="ru-RU" sz="2800" b="1" dirty="0" smtClean="0">
                <a:latin typeface="+mn-lt"/>
              </a:rPr>
              <a:t>3. </a:t>
            </a:r>
            <a:r>
              <a:rPr lang="ru-RU" sz="2800" dirty="0" smtClean="0">
                <a:latin typeface="+mn-lt"/>
              </a:rPr>
              <a:t>Между  необходимостью  систематической  творческой деятельности  дошкольников  и  недостаточной   психолого-педагогической  подготовкой  в  этом  вопросе  воспитателей.</a:t>
            </a:r>
            <a:br>
              <a:rPr lang="ru-RU" sz="2800" dirty="0" smtClean="0">
                <a:latin typeface="+mn-lt"/>
              </a:rPr>
            </a:br>
            <a:endParaRPr lang="ru-RU" sz="2800"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endParaRPr lang="ru-RU" dirty="0"/>
          </a:p>
        </p:txBody>
      </p:sp>
      <p:sp>
        <p:nvSpPr>
          <p:cNvPr id="8" name="Содержимое 7"/>
          <p:cNvSpPr>
            <a:spLocks noGrp="1"/>
          </p:cNvSpPr>
          <p:nvPr>
            <p:ph idx="1"/>
          </p:nvPr>
        </p:nvSpPr>
        <p:spPr>
          <a:xfrm>
            <a:off x="500034" y="1285860"/>
            <a:ext cx="8229600" cy="4000528"/>
          </a:xfrm>
        </p:spPr>
        <p:txBody>
          <a:bodyPr>
            <a:noAutofit/>
          </a:bodyPr>
          <a:lstStyle/>
          <a:p>
            <a:pPr marL="0" indent="363538" algn="just">
              <a:buNone/>
            </a:pPr>
            <a:r>
              <a:rPr lang="ru-RU" sz="2500" b="1" dirty="0" smtClean="0"/>
              <a:t>Объект исследования:</a:t>
            </a:r>
            <a:r>
              <a:rPr lang="ru-RU" sz="2500" dirty="0" smtClean="0"/>
              <a:t> воспитание творческой активности.</a:t>
            </a:r>
          </a:p>
          <a:p>
            <a:pPr marL="0" indent="363538">
              <a:buNone/>
            </a:pPr>
            <a:endParaRPr lang="ru-RU" sz="2500" dirty="0" smtClean="0"/>
          </a:p>
          <a:p>
            <a:pPr marL="0" indent="363538" algn="just">
              <a:buNone/>
            </a:pPr>
            <a:r>
              <a:rPr lang="ru-RU" sz="2500" b="1" dirty="0" smtClean="0"/>
              <a:t>Предмет исследования:</a:t>
            </a:r>
            <a:r>
              <a:rPr lang="ru-RU" sz="2500" dirty="0" smtClean="0"/>
              <a:t> процесс воспитания творческой активности у старших дошкольников посредством сюжетно-ролевой игры.</a:t>
            </a:r>
          </a:p>
          <a:p>
            <a:pPr marL="0" indent="363538">
              <a:buNone/>
            </a:pPr>
            <a:endParaRPr lang="ru-RU" sz="2500" dirty="0" smtClean="0"/>
          </a:p>
          <a:p>
            <a:pPr marL="0" indent="363538" algn="just">
              <a:buNone/>
            </a:pPr>
            <a:r>
              <a:rPr lang="ru-RU" sz="2500" b="1" dirty="0" smtClean="0"/>
              <a:t>Цель исследования: </a:t>
            </a:r>
            <a:r>
              <a:rPr lang="ru-RU" sz="2500" dirty="0" smtClean="0"/>
              <a:t>разработать и апробировать серию  сюжетно-ролевых игр для развития творческой активности у детей старшего дошкольного возраста.</a:t>
            </a:r>
          </a:p>
          <a:p>
            <a:pPr>
              <a:buNone/>
            </a:pPr>
            <a:endParaRPr lang="ru-RU" sz="2500" dirty="0"/>
          </a:p>
        </p:txBody>
      </p:sp>
      <p:sp>
        <p:nvSpPr>
          <p:cNvPr id="4097" name="Rectangle 1"/>
          <p:cNvSpPr>
            <a:spLocks noChangeArrowheads="1"/>
          </p:cNvSpPr>
          <p:nvPr/>
        </p:nvSpPr>
        <p:spPr bwMode="auto">
          <a:xfrm>
            <a:off x="0" y="0"/>
            <a:ext cx="2922595"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lang="ru-RU" sz="1400" b="1" dirty="0" smtClean="0">
                <a:solidFill>
                  <a:schemeClr val="bg1"/>
                </a:solidFill>
                <a:latin typeface="Times New Roman" pitchFamily="18" charset="0"/>
                <a:ea typeface="Times New Roman" pitchFamily="18" charset="0"/>
                <a:cs typeface="Times New Roman" pitchFamily="18" charset="0"/>
              </a:rPr>
              <a:t>                                                             </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3071810"/>
            <a:ext cx="7786742" cy="642943"/>
          </a:xfrm>
        </p:spPr>
        <p:txBody>
          <a:bodyPr>
            <a:normAutofit fontScale="90000"/>
          </a:bodyPr>
          <a:lstStyle/>
          <a:p>
            <a:pPr indent="261938" algn="l"/>
            <a:r>
              <a:rPr lang="ru-RU" sz="2700" b="1" dirty="0" smtClean="0">
                <a:latin typeface="+mn-lt"/>
              </a:rPr>
              <a:t>                                     </a:t>
            </a:r>
            <a:r>
              <a:rPr lang="ru-RU" sz="3100" b="1" dirty="0" smtClean="0">
                <a:latin typeface="+mn-lt"/>
              </a:rPr>
              <a:t>Задачи </a:t>
            </a:r>
            <a:r>
              <a:rPr lang="ru-RU" sz="2400" b="1" dirty="0" smtClean="0">
                <a:latin typeface="+mn-lt"/>
              </a:rPr>
              <a:t/>
            </a:r>
            <a:br>
              <a:rPr lang="ru-RU" sz="2400" b="1" dirty="0" smtClean="0">
                <a:latin typeface="+mn-lt"/>
              </a:rPr>
            </a:br>
            <a:r>
              <a:rPr lang="ru-RU" sz="2400" dirty="0" smtClean="0">
                <a:latin typeface="+mn-lt"/>
              </a:rPr>
              <a:t/>
            </a:r>
            <a:br>
              <a:rPr lang="ru-RU" sz="2400" dirty="0" smtClean="0">
                <a:latin typeface="+mn-lt"/>
              </a:rPr>
            </a:br>
            <a:r>
              <a:rPr lang="ru-RU" sz="2700" dirty="0" smtClean="0">
                <a:latin typeface="+mn-lt"/>
              </a:rPr>
              <a:t>   </a:t>
            </a:r>
            <a:r>
              <a:rPr lang="ru-RU" sz="2800" b="1" dirty="0" smtClean="0">
                <a:latin typeface="+mn-lt"/>
              </a:rPr>
              <a:t>1. </a:t>
            </a:r>
            <a:r>
              <a:rPr lang="ru-RU" sz="2800" dirty="0" smtClean="0">
                <a:latin typeface="+mn-lt"/>
              </a:rPr>
              <a:t>Изучить основные взгляды на развитие творческой активности  детей дошкольного</a:t>
            </a:r>
            <a:r>
              <a:rPr lang="en-US" sz="2800" dirty="0" smtClean="0">
                <a:latin typeface="+mn-lt"/>
              </a:rPr>
              <a:t>   </a:t>
            </a:r>
            <a:r>
              <a:rPr lang="ru-RU" sz="2800" dirty="0" smtClean="0">
                <a:latin typeface="+mn-lt"/>
              </a:rPr>
              <a:t> возраста, </a:t>
            </a:r>
            <a:r>
              <a:rPr lang="en-US" sz="2800" dirty="0" smtClean="0">
                <a:latin typeface="+mn-lt"/>
              </a:rPr>
              <a:t> </a:t>
            </a:r>
            <a:r>
              <a:rPr lang="ru-RU" sz="2800" dirty="0" smtClean="0">
                <a:latin typeface="+mn-lt"/>
              </a:rPr>
              <a:t>представленные в психолого-педагогической литературе;</a:t>
            </a:r>
            <a:br>
              <a:rPr lang="ru-RU" sz="2800" dirty="0" smtClean="0">
                <a:latin typeface="+mn-lt"/>
              </a:rPr>
            </a:br>
            <a:r>
              <a:rPr lang="ru-RU" sz="2800" dirty="0" smtClean="0">
                <a:latin typeface="+mn-lt"/>
              </a:rPr>
              <a:t>    </a:t>
            </a:r>
            <a:r>
              <a:rPr lang="ru-RU" sz="2800" b="1" dirty="0" smtClean="0">
                <a:latin typeface="+mn-lt"/>
              </a:rPr>
              <a:t>2</a:t>
            </a:r>
            <a:r>
              <a:rPr lang="ru-RU" sz="2800" dirty="0" smtClean="0">
                <a:latin typeface="+mn-lt"/>
              </a:rPr>
              <a:t>. Раскрыть особенности влияния сюжетно-ролевой игры на развитие творческой активности детей старшего дошкольного возраста;</a:t>
            </a:r>
            <a:br>
              <a:rPr lang="ru-RU" sz="2800" dirty="0" smtClean="0">
                <a:latin typeface="+mn-lt"/>
              </a:rPr>
            </a:br>
            <a:r>
              <a:rPr lang="ru-RU" sz="2800" dirty="0" smtClean="0">
                <a:latin typeface="+mn-lt"/>
              </a:rPr>
              <a:t>    </a:t>
            </a:r>
            <a:r>
              <a:rPr lang="ru-RU" sz="2800" b="1" dirty="0" smtClean="0">
                <a:latin typeface="+mn-lt"/>
              </a:rPr>
              <a:t>3. </a:t>
            </a:r>
            <a:r>
              <a:rPr lang="ru-RU" sz="2800" dirty="0" smtClean="0">
                <a:latin typeface="+mn-lt"/>
              </a:rPr>
              <a:t>Произвести  диагностику  творческой  активности у  старших дошкольников;</a:t>
            </a:r>
            <a:br>
              <a:rPr lang="ru-RU" sz="2800" dirty="0" smtClean="0">
                <a:latin typeface="+mn-lt"/>
              </a:rPr>
            </a:br>
            <a:r>
              <a:rPr lang="ru-RU" sz="2800" dirty="0" smtClean="0">
                <a:latin typeface="+mn-lt"/>
              </a:rPr>
              <a:t>    </a:t>
            </a:r>
            <a:r>
              <a:rPr lang="ru-RU" sz="2800" b="1" dirty="0" smtClean="0">
                <a:latin typeface="+mn-lt"/>
              </a:rPr>
              <a:t>4. </a:t>
            </a:r>
            <a:r>
              <a:rPr lang="ru-RU" sz="2800" dirty="0" smtClean="0">
                <a:latin typeface="+mn-lt"/>
              </a:rPr>
              <a:t>Проанализировать качественные характеристики творческой активности у дошкольников; </a:t>
            </a:r>
            <a:br>
              <a:rPr lang="ru-RU" sz="2800" dirty="0" smtClean="0">
                <a:latin typeface="+mn-lt"/>
              </a:rPr>
            </a:br>
            <a:r>
              <a:rPr lang="ru-RU" sz="2800" dirty="0" smtClean="0">
                <a:latin typeface="+mn-lt"/>
              </a:rPr>
              <a:t>    </a:t>
            </a:r>
            <a:r>
              <a:rPr lang="ru-RU" sz="2800" b="1" dirty="0" smtClean="0">
                <a:latin typeface="+mn-lt"/>
              </a:rPr>
              <a:t>5. </a:t>
            </a:r>
            <a:r>
              <a:rPr lang="ru-RU" sz="2800" dirty="0" smtClean="0">
                <a:latin typeface="+mn-lt"/>
              </a:rPr>
              <a:t>Разработать и апробировать серию сюжетно-ролевых игр, направленных на развитие творческой активности старших дошкольников</a:t>
            </a:r>
            <a:r>
              <a:rPr lang="ru-RU" sz="2800" dirty="0" smtClean="0"/>
              <a:t>.</a:t>
            </a:r>
            <a:br>
              <a:rPr lang="ru-RU" sz="2800" dirty="0" smtClean="0"/>
            </a:br>
            <a:endParaRPr lang="ru-RU" sz="280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8358246" cy="5857916"/>
          </a:xfrm>
        </p:spPr>
        <p:txBody>
          <a:bodyPr>
            <a:noAutofit/>
          </a:bodyPr>
          <a:lstStyle/>
          <a:p>
            <a:pPr marL="0" indent="363538" algn="just">
              <a:lnSpc>
                <a:spcPct val="120000"/>
              </a:lnSpc>
              <a:buNone/>
            </a:pPr>
            <a:r>
              <a:rPr lang="ru-RU" sz="2400" b="1" dirty="0" smtClean="0"/>
              <a:t>Контингент исследования:</a:t>
            </a:r>
            <a:r>
              <a:rPr lang="ru-RU" sz="2400" dirty="0" smtClean="0"/>
              <a:t>  дети старшего дошкольного возраста.</a:t>
            </a:r>
          </a:p>
          <a:p>
            <a:pPr marL="0" indent="363538" algn="just">
              <a:buNone/>
            </a:pPr>
            <a:r>
              <a:rPr lang="ru-RU" sz="2400" b="1" dirty="0" smtClean="0"/>
              <a:t>Гипотеза: </a:t>
            </a:r>
            <a:r>
              <a:rPr lang="ru-RU" sz="2400" dirty="0" smtClean="0"/>
              <a:t>мы предполагаем, что у детей старшего дошкольного возраста развитие творческой активности  в процессе сюжетно-ролевой игры будет успешным, если будут соблюдаться следующие психолого-педагогические условия: </a:t>
            </a:r>
          </a:p>
          <a:p>
            <a:pPr marL="0" lvl="0" indent="261938">
              <a:buNone/>
            </a:pPr>
            <a:r>
              <a:rPr lang="ru-RU" sz="2400" b="1" dirty="0" smtClean="0"/>
              <a:t>1. </a:t>
            </a:r>
            <a:r>
              <a:rPr lang="ru-RU" sz="2400" dirty="0" smtClean="0"/>
              <a:t>Создание эмоционально-благополучной атмосферы в группе детского сада;</a:t>
            </a:r>
          </a:p>
          <a:p>
            <a:pPr marL="0" lvl="0" indent="261938" algn="just">
              <a:buNone/>
            </a:pPr>
            <a:r>
              <a:rPr lang="ru-RU" sz="2400" b="1" dirty="0" smtClean="0"/>
              <a:t>2. </a:t>
            </a:r>
            <a:r>
              <a:rPr lang="ru-RU" sz="2400" dirty="0" smtClean="0"/>
              <a:t>Разработать серию сюжетно-ролевых игр, направленных на развитие творческой активности старших дошкольников.</a:t>
            </a:r>
          </a:p>
          <a:p>
            <a:pPr marL="0" indent="261938">
              <a:buNone/>
            </a:pPr>
            <a:r>
              <a:rPr lang="ru-RU" sz="2400" b="1" dirty="0" smtClean="0"/>
              <a:t>Методы исследования:  </a:t>
            </a:r>
          </a:p>
          <a:p>
            <a:pPr marL="0" indent="261938" algn="just"/>
            <a:r>
              <a:rPr lang="ru-RU" sz="2400" dirty="0" smtClean="0"/>
              <a:t>теоретические (анализ психологической, педагогической и методической литературы); </a:t>
            </a:r>
          </a:p>
          <a:p>
            <a:pPr marL="0" indent="261938" algn="just"/>
            <a:r>
              <a:rPr lang="ru-RU" sz="2400" dirty="0" smtClean="0"/>
              <a:t>эмпирические (беседа, анализ продуктов творческой деятельности дошкольников, педагогический эксперимент).</a:t>
            </a:r>
          </a:p>
          <a:p>
            <a:pPr marL="0" lvl="0" indent="0" algn="just">
              <a:buNone/>
            </a:pPr>
            <a:endParaRPr lang="ru-RU" sz="2400" dirty="0" smtClean="0"/>
          </a:p>
          <a:p>
            <a:pPr>
              <a:buNone/>
            </a:pPr>
            <a:endParaRPr lang="ru-RU" sz="2400" dirty="0" smtClean="0"/>
          </a:p>
          <a:p>
            <a:pPr>
              <a:buNone/>
            </a:pPr>
            <a:endParaRPr lang="ru-RU" sz="2400" dirty="0" smtClean="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714348" y="642919"/>
            <a:ext cx="7215238" cy="428628"/>
          </a:xfrm>
        </p:spPr>
        <p:txBody>
          <a:bodyPr>
            <a:normAutofit fontScale="90000"/>
          </a:bodyPr>
          <a:lstStyle/>
          <a:p>
            <a:r>
              <a:rPr lang="ru-RU" sz="4000" b="1" dirty="0" smtClean="0"/>
              <a:t/>
            </a:r>
            <a:br>
              <a:rPr lang="ru-RU" sz="4000" b="1" dirty="0" smtClean="0"/>
            </a:br>
            <a:endParaRPr lang="ru-RU" sz="400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Подзаголовок 4"/>
          <p:cNvSpPr>
            <a:spLocks noGrp="1"/>
          </p:cNvSpPr>
          <p:nvPr>
            <p:ph type="subTitle" idx="1"/>
          </p:nvPr>
        </p:nvSpPr>
        <p:spPr>
          <a:xfrm>
            <a:off x="285720" y="571480"/>
            <a:ext cx="8572560" cy="5643602"/>
          </a:xfrm>
        </p:spPr>
        <p:txBody>
          <a:bodyPr>
            <a:normAutofit/>
          </a:bodyPr>
          <a:lstStyle/>
          <a:p>
            <a:r>
              <a:rPr lang="en-US" sz="2600" dirty="0" smtClean="0">
                <a:solidFill>
                  <a:schemeClr val="tx1"/>
                </a:solidFill>
              </a:rPr>
              <a:t>      </a:t>
            </a:r>
            <a:r>
              <a:rPr lang="ru-RU" sz="2600" dirty="0" smtClean="0">
                <a:solidFill>
                  <a:schemeClr val="tx1"/>
                </a:solidFill>
              </a:rPr>
              <a:t> </a:t>
            </a:r>
            <a:r>
              <a:rPr lang="ru-RU" sz="2800" b="1" dirty="0" smtClean="0">
                <a:solidFill>
                  <a:schemeClr val="tx1"/>
                </a:solidFill>
              </a:rPr>
              <a:t>Теоретические основы развития творческой активности детей старшего</a:t>
            </a:r>
            <a:r>
              <a:rPr lang="en-US" sz="2800" b="1" dirty="0" smtClean="0">
                <a:solidFill>
                  <a:schemeClr val="tx1"/>
                </a:solidFill>
              </a:rPr>
              <a:t> </a:t>
            </a:r>
            <a:r>
              <a:rPr lang="ru-RU" sz="2800" b="1" dirty="0" smtClean="0">
                <a:solidFill>
                  <a:schemeClr val="tx1"/>
                </a:solidFill>
              </a:rPr>
              <a:t>дошкольного возраста</a:t>
            </a:r>
            <a:r>
              <a:rPr lang="en-US" sz="2800" b="1" dirty="0" smtClean="0">
                <a:solidFill>
                  <a:schemeClr val="tx1"/>
                </a:solidFill>
              </a:rPr>
              <a:t>   </a:t>
            </a:r>
          </a:p>
          <a:p>
            <a:r>
              <a:rPr lang="ru-RU" sz="2800" b="1" dirty="0" smtClean="0">
                <a:solidFill>
                  <a:schemeClr val="tx1"/>
                </a:solidFill>
              </a:rPr>
              <a:t>в</a:t>
            </a:r>
            <a:r>
              <a:rPr lang="en-US" sz="2800" b="1" dirty="0" smtClean="0">
                <a:solidFill>
                  <a:schemeClr val="tx1"/>
                </a:solidFill>
              </a:rPr>
              <a:t> </a:t>
            </a:r>
            <a:r>
              <a:rPr lang="ru-RU" sz="2800" b="1" dirty="0" smtClean="0">
                <a:solidFill>
                  <a:schemeClr val="tx1"/>
                </a:solidFill>
              </a:rPr>
              <a:t>сюжетно-ролевой игре</a:t>
            </a:r>
          </a:p>
          <a:p>
            <a:pPr marL="1030288" lvl="1" indent="-573088" algn="l">
              <a:tabLst>
                <a:tab pos="1030288" algn="l"/>
              </a:tabLst>
            </a:pPr>
            <a:r>
              <a:rPr lang="en-US" sz="2600" dirty="0" smtClean="0">
                <a:solidFill>
                  <a:schemeClr val="tx1"/>
                </a:solidFill>
              </a:rPr>
              <a:t>1.1. </a:t>
            </a:r>
            <a:r>
              <a:rPr lang="ru-RU" sz="2600" dirty="0" smtClean="0">
                <a:solidFill>
                  <a:schemeClr val="tx1"/>
                </a:solidFill>
              </a:rPr>
              <a:t>Основные взгляды на развитие творческой активности  детей дошкольного   возраста в психолого-педагогической литературе</a:t>
            </a:r>
            <a:endParaRPr lang="ru-RU" sz="2600" b="1" dirty="0" smtClean="0">
              <a:solidFill>
                <a:schemeClr val="tx1"/>
              </a:solidFill>
            </a:endParaRPr>
          </a:p>
          <a:p>
            <a:pPr marL="973138" lvl="1" indent="-515938" algn="l"/>
            <a:r>
              <a:rPr lang="en-US" sz="2600" dirty="0" smtClean="0">
                <a:solidFill>
                  <a:schemeClr val="tx1"/>
                </a:solidFill>
              </a:rPr>
              <a:t>1.2. </a:t>
            </a:r>
            <a:r>
              <a:rPr lang="ru-RU" sz="2600" dirty="0" smtClean="0">
                <a:solidFill>
                  <a:schemeClr val="tx1"/>
                </a:solidFill>
              </a:rPr>
              <a:t>Психолого-педагогические особенности детей старшего дошкольного возраста</a:t>
            </a:r>
            <a:endParaRPr lang="ru-RU" sz="2600" b="1" dirty="0" smtClean="0">
              <a:solidFill>
                <a:schemeClr val="tx1"/>
              </a:solidFill>
            </a:endParaRPr>
          </a:p>
          <a:p>
            <a:pPr marL="1030288" lvl="1" indent="-573088" algn="l"/>
            <a:r>
              <a:rPr lang="en-US" sz="2600" dirty="0" smtClean="0">
                <a:solidFill>
                  <a:schemeClr val="tx1"/>
                </a:solidFill>
              </a:rPr>
              <a:t>1.3. </a:t>
            </a:r>
            <a:r>
              <a:rPr lang="ru-RU" sz="2600" dirty="0" smtClean="0">
                <a:solidFill>
                  <a:schemeClr val="tx1"/>
                </a:solidFill>
              </a:rPr>
              <a:t>Потенциал сюжетно-ролевой игры в развитии </a:t>
            </a:r>
            <a:r>
              <a:rPr lang="en-US" sz="2600" dirty="0" smtClean="0">
                <a:solidFill>
                  <a:schemeClr val="tx1"/>
                </a:solidFill>
              </a:rPr>
              <a:t>         </a:t>
            </a:r>
            <a:r>
              <a:rPr lang="ru-RU" sz="2600" dirty="0" smtClean="0">
                <a:solidFill>
                  <a:schemeClr val="tx1"/>
                </a:solidFill>
              </a:rPr>
              <a:t>творческой активности детей старшего дошкольного возраста</a:t>
            </a:r>
            <a:endParaRPr lang="ru-RU" sz="2600" b="1" dirty="0" smtClean="0">
              <a:solidFill>
                <a:schemeClr val="tx1"/>
              </a:solidFill>
            </a:endParaRPr>
          </a:p>
          <a:p>
            <a:r>
              <a:rPr lang="ru-RU" sz="2600" i="1" dirty="0" smtClean="0">
                <a:solidFill>
                  <a:schemeClr val="tx1"/>
                </a:solidFill>
              </a:rPr>
              <a:t> </a:t>
            </a:r>
            <a:endParaRPr lang="ru-RU" sz="2600" dirty="0" smtClean="0">
              <a:solidFill>
                <a:schemeClr val="tx1"/>
              </a:solidFill>
            </a:endParaRPr>
          </a:p>
          <a:p>
            <a:endParaRPr lang="ru-RU" dirty="0">
              <a:solidFill>
                <a:schemeClr val="tx1"/>
              </a:solidFill>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571480"/>
            <a:ext cx="8229600" cy="4714908"/>
          </a:xfrm>
        </p:spPr>
        <p:txBody>
          <a:bodyPr>
            <a:normAutofit fontScale="92500"/>
          </a:bodyPr>
          <a:lstStyle/>
          <a:p>
            <a:pPr indent="280988">
              <a:buNone/>
            </a:pPr>
            <a:r>
              <a:rPr lang="en-US" sz="2700" dirty="0" smtClean="0"/>
              <a:t> </a:t>
            </a:r>
            <a:r>
              <a:rPr lang="ru-RU" sz="2700" dirty="0" smtClean="0"/>
              <a:t>Игра </a:t>
            </a:r>
            <a:r>
              <a:rPr lang="en-US" sz="2700" dirty="0" smtClean="0"/>
              <a:t>  </a:t>
            </a:r>
            <a:r>
              <a:rPr lang="ru-RU" sz="2700" dirty="0" smtClean="0"/>
              <a:t>является </a:t>
            </a:r>
            <a:r>
              <a:rPr lang="en-US" sz="2700" dirty="0" smtClean="0"/>
              <a:t>  </a:t>
            </a:r>
            <a:r>
              <a:rPr lang="ru-RU" sz="2700" dirty="0" smtClean="0"/>
              <a:t>продуктом </a:t>
            </a:r>
            <a:r>
              <a:rPr lang="en-US" sz="2700" dirty="0" smtClean="0"/>
              <a:t>  </a:t>
            </a:r>
            <a:r>
              <a:rPr lang="ru-RU" sz="2700" dirty="0" smtClean="0"/>
              <a:t>практической деятельности. </a:t>
            </a:r>
            <a:r>
              <a:rPr lang="en-US" sz="2700" dirty="0" smtClean="0"/>
              <a:t>  </a:t>
            </a:r>
            <a:r>
              <a:rPr lang="ru-RU" sz="2700" dirty="0" smtClean="0"/>
              <a:t>Усваивая общественный опыт в процессе игры, ребёнок формирует творческую активность. Возникая в процессе практики, творчество превращается в важный фактор предметной деятельности. Сюжетно–ролевая игра подводит ребёнка к способности действовать полностью в плане образов, представлений, способствуя развитию творческих способностей; умение реализовать свои замыслы является достижением</a:t>
            </a:r>
            <a:r>
              <a:rPr lang="en-US" sz="2700" dirty="0" smtClean="0"/>
              <a:t> </a:t>
            </a:r>
            <a:r>
              <a:rPr lang="ru-RU" sz="2700" dirty="0" smtClean="0"/>
              <a:t> развития творческой активности дошкольников. </a:t>
            </a:r>
            <a:r>
              <a:rPr lang="en-US" sz="2700" dirty="0" smtClean="0"/>
              <a:t> </a:t>
            </a:r>
            <a:r>
              <a:rPr lang="ru-RU" sz="2700" dirty="0" smtClean="0"/>
              <a:t>(А.В. Запорожец, Т.А. Маркова).</a:t>
            </a:r>
          </a:p>
          <a:p>
            <a:pPr>
              <a:buNone/>
            </a:pP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1759</TotalTime>
  <Words>597</Words>
  <PresentationFormat>Экран (4:3)</PresentationFormat>
  <Paragraphs>89</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Здравствуйте </vt:lpstr>
      <vt:lpstr>ВЛИЯНИЕ СЮЖЕТНО - РОЛЕВОЙ  ИГРЫ НА  РАЗВИТИЕ  ТВОРЧЕСКОЙ АКТИВНОСТИ  У  ДЕТЕЙ  СТАРШЕГО ДОШКОЛЬНОГО  ВОЗРАСТА  В УСЛОВИЯХ  ДОШКОЛЬНОГО ОБРАЗОВАТЕЛЬНОГО  УЧРЕЖДЕНИЯ </vt:lpstr>
      <vt:lpstr>Актуальность исследования объясняется тем, что формирование творчески активной личности, обладающей способностью эффективно и нестандартно решать жизненные проблемы, закладывается в детстве и является условие последующего развития личности человека, его успешной творческой деятельности. В связи с этим перед детскими образовательными учреждениями встает важная задача развития творческого потенциала подрастающего поколения. Одним из направлений психического развития ребенка является развитие различных сторон личности, ориентированное, прежде всего, на развитие творческой активности.   </vt:lpstr>
      <vt:lpstr>                                     Противоречия       1. Между   социальной   обстановкой,   требующей   умения самостоятельно   и   творчески   решать   возникшие   проблемы,   и   сохранившимся   характером   прежней  регламентированной системы воспитания;      2. Между   стремление   детей  к  самореализации  в  различных видах творческой деятельности  и  отсутствием   соответствующих условий;       3. Между  необходимостью  систематической  творческой деятельности  дошкольников  и  недостаточной   психолого-педагогической  подготовкой  в  этом  вопросе  воспитателей. </vt:lpstr>
      <vt:lpstr>               </vt:lpstr>
      <vt:lpstr>                                     Задачи      1. Изучить основные взгляды на развитие творческой активности  детей дошкольного    возраста,  представленные в психолого-педагогической литературе;     2. Раскрыть особенности влияния сюжетно-ролевой игры на развитие творческой активности детей старшего дошкольного возраста;     3. Произвести  диагностику  творческой  активности у  старших дошкольников;     4. Проанализировать качественные характеристики творческой активности у дошкольников;      5. Разработать и апробировать серию сюжетно-ролевых игр, направленных на развитие творческой активности старших дошкольников. </vt:lpstr>
      <vt:lpstr>Слайд 7</vt:lpstr>
      <vt:lpstr> </vt:lpstr>
      <vt:lpstr>Слайд 9</vt:lpstr>
      <vt:lpstr>Слайд 10</vt:lpstr>
      <vt:lpstr>Слайд 11</vt:lpstr>
      <vt:lpstr>Слайд 12</vt:lpstr>
      <vt:lpstr>Слайд 13</vt:lpstr>
      <vt:lpstr>Слайд 14</vt:lpstr>
      <vt:lpstr>Слайд 15</vt:lpstr>
      <vt:lpstr>Слайд 16</vt:lpstr>
      <vt:lpstr>Уровень развития творческого начала старших дошкольников</vt:lpstr>
      <vt:lpstr>  «Без игры нет и не может быть полноценного умственного развития. Игра – это огромное светлое окно, через которое в духовный мир ребенка вливается живительный поток представлений, понятий. Игра – это искра, зажигающая огонек пытливости и любознательности».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Здравствуйте </dc:title>
  <cp:lastModifiedBy>Куликов</cp:lastModifiedBy>
  <cp:revision>193</cp:revision>
  <dcterms:modified xsi:type="dcterms:W3CDTF">2012-05-31T19:40:50Z</dcterms:modified>
</cp:coreProperties>
</file>